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5" r:id="rId4"/>
  </p:sldMasterIdLst>
  <p:notesMasterIdLst>
    <p:notesMasterId r:id="rId53"/>
  </p:notesMasterIdLst>
  <p:sldIdLst>
    <p:sldId id="1535" r:id="rId5"/>
    <p:sldId id="1536" r:id="rId6"/>
    <p:sldId id="1538" r:id="rId7"/>
    <p:sldId id="1549" r:id="rId8"/>
    <p:sldId id="1550" r:id="rId9"/>
    <p:sldId id="1551" r:id="rId10"/>
    <p:sldId id="1560" r:id="rId11"/>
    <p:sldId id="1481" r:id="rId12"/>
    <p:sldId id="1556" r:id="rId13"/>
    <p:sldId id="1558" r:id="rId14"/>
    <p:sldId id="1557" r:id="rId15"/>
    <p:sldId id="1486" r:id="rId16"/>
    <p:sldId id="1563" r:id="rId17"/>
    <p:sldId id="1529" r:id="rId18"/>
    <p:sldId id="305" r:id="rId19"/>
    <p:sldId id="1561" r:id="rId20"/>
    <p:sldId id="1562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3" r:id="rId33"/>
    <p:sldId id="494" r:id="rId34"/>
    <p:sldId id="495" r:id="rId35"/>
    <p:sldId id="553" r:id="rId36"/>
    <p:sldId id="497" r:id="rId37"/>
    <p:sldId id="499" r:id="rId38"/>
    <p:sldId id="500" r:id="rId39"/>
    <p:sldId id="501" r:id="rId40"/>
    <p:sldId id="502" r:id="rId41"/>
    <p:sldId id="561" r:id="rId42"/>
    <p:sldId id="546" r:id="rId43"/>
    <p:sldId id="547" r:id="rId44"/>
    <p:sldId id="548" r:id="rId45"/>
    <p:sldId id="550" r:id="rId46"/>
    <p:sldId id="554" r:id="rId47"/>
    <p:sldId id="552" r:id="rId48"/>
    <p:sldId id="535" r:id="rId49"/>
    <p:sldId id="556" r:id="rId50"/>
    <p:sldId id="557" r:id="rId51"/>
    <p:sldId id="55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162BF-203E-2041-B1FB-EE9256E4928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E8B99-8C31-AC4F-BEA7-04853779E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2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What will happen if the universe continues expanding and stretching (distance between stars and galaxies, stars-&gt;WD, NS-&gt;black out, BD the last become, then all black out! (Class activity)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459BA0-D7D2-E44E-9AF3-0ED626F72F2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37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abyss.uoregon.edu</a:t>
            </a:r>
            <a:r>
              <a:rPr lang="en-US" dirty="0"/>
              <a:t>/~</a:t>
            </a:r>
            <a:r>
              <a:rPr lang="en-US" dirty="0" err="1"/>
              <a:t>js</a:t>
            </a:r>
            <a:r>
              <a:rPr lang="en-US" dirty="0"/>
              <a:t>/ast123/lectures/lec16.html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459BA0-D7D2-E44E-9AF3-0ED626F72F2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6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2732-9328-41BE-5663-E6EB96A90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66F27-A189-F32A-5F82-1B3FB496A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48319-786D-4E50-654A-C54A502AE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FCD4B-2C32-4FB9-D434-BAB58E04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B2EC6-BF9F-EF2B-224C-287C1A57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8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13BB-EC9F-31DB-7585-5C116B08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D6F4A-2056-AEFB-30DD-0286CC929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8A3DC-9D31-28AE-8590-D0877D40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001A8-0676-C4F1-C87C-DDF1C48C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50DDB-1BBF-7764-073A-6FD74E02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7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C18CA-F902-84DA-B76C-21AEC33F5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D5799-7425-4475-CE3E-A4479BB2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1417D-E738-65AD-419C-89E95E49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4E43E-72B9-79D7-D990-074C7464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0082C-F105-0A6D-BE9A-BD82FC31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28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D1B80449-9C09-404A-B52B-A94726CF4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65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C573F31C-CE83-7749-B477-AE41E3221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8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735F4E76-3FE6-2445-939A-5A16BA03BD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15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2B9B447D-FB5E-B148-AB3C-57DE3B280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33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2" indent="0">
              <a:buNone/>
              <a:defRPr sz="1800" b="1"/>
            </a:lvl3pPr>
            <a:lvl4pPr marL="1371320" indent="0">
              <a:buNone/>
              <a:defRPr sz="1600" b="1"/>
            </a:lvl4pPr>
            <a:lvl5pPr marL="1828426" indent="0">
              <a:buNone/>
              <a:defRPr sz="1600" b="1"/>
            </a:lvl5pPr>
            <a:lvl6pPr marL="2285532" indent="0">
              <a:buNone/>
              <a:defRPr sz="1600" b="1"/>
            </a:lvl6pPr>
            <a:lvl7pPr marL="2742640" indent="0">
              <a:buNone/>
              <a:defRPr sz="1600" b="1"/>
            </a:lvl7pPr>
            <a:lvl8pPr marL="3199744" indent="0">
              <a:buNone/>
              <a:defRPr sz="1600" b="1"/>
            </a:lvl8pPr>
            <a:lvl9pPr marL="365685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2" indent="0">
              <a:buNone/>
              <a:defRPr sz="1800" b="1"/>
            </a:lvl3pPr>
            <a:lvl4pPr marL="1371320" indent="0">
              <a:buNone/>
              <a:defRPr sz="1600" b="1"/>
            </a:lvl4pPr>
            <a:lvl5pPr marL="1828426" indent="0">
              <a:buNone/>
              <a:defRPr sz="1600" b="1"/>
            </a:lvl5pPr>
            <a:lvl6pPr marL="2285532" indent="0">
              <a:buNone/>
              <a:defRPr sz="1600" b="1"/>
            </a:lvl6pPr>
            <a:lvl7pPr marL="2742640" indent="0">
              <a:buNone/>
              <a:defRPr sz="1600" b="1"/>
            </a:lvl7pPr>
            <a:lvl8pPr marL="3199744" indent="0">
              <a:buNone/>
              <a:defRPr sz="1600" b="1"/>
            </a:lvl8pPr>
            <a:lvl9pPr marL="365685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066649A4-88E7-3043-8FFD-25FCDCF7D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49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7A836BFF-3050-074A-AA59-F4CAA13557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06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776F35DB-948F-2E49-A700-6816E176B0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0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2" indent="0">
              <a:buNone/>
              <a:defRPr sz="1000"/>
            </a:lvl3pPr>
            <a:lvl4pPr marL="1371320" indent="0">
              <a:buNone/>
              <a:defRPr sz="900"/>
            </a:lvl4pPr>
            <a:lvl5pPr marL="1828426" indent="0">
              <a:buNone/>
              <a:defRPr sz="900"/>
            </a:lvl5pPr>
            <a:lvl6pPr marL="2285532" indent="0">
              <a:buNone/>
              <a:defRPr sz="900"/>
            </a:lvl6pPr>
            <a:lvl7pPr marL="2742640" indent="0">
              <a:buNone/>
              <a:defRPr sz="900"/>
            </a:lvl7pPr>
            <a:lvl8pPr marL="3199744" indent="0">
              <a:buNone/>
              <a:defRPr sz="900"/>
            </a:lvl8pPr>
            <a:lvl9pPr marL="365685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90433197-0563-094A-95C5-F7CCD0FFEE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5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5B83-2871-E3E8-1ABA-1252CDED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BB021-C197-BD4D-F14C-BCBCBBF7D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83FB7-C6FE-B975-142C-0ADD0DE8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EECE2-A1B1-D67B-35E7-3BAAAF55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BD53B-3CFB-A467-7A43-0CF141AD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43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2" indent="0">
              <a:buNone/>
              <a:defRPr sz="2400"/>
            </a:lvl3pPr>
            <a:lvl4pPr marL="1371320" indent="0">
              <a:buNone/>
              <a:defRPr sz="2000"/>
            </a:lvl4pPr>
            <a:lvl5pPr marL="1828426" indent="0">
              <a:buNone/>
              <a:defRPr sz="2000"/>
            </a:lvl5pPr>
            <a:lvl6pPr marL="2285532" indent="0">
              <a:buNone/>
              <a:defRPr sz="2000"/>
            </a:lvl6pPr>
            <a:lvl7pPr marL="2742640" indent="0">
              <a:buNone/>
              <a:defRPr sz="2000"/>
            </a:lvl7pPr>
            <a:lvl8pPr marL="3199744" indent="0">
              <a:buNone/>
              <a:defRPr sz="2000"/>
            </a:lvl8pPr>
            <a:lvl9pPr marL="365685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2" indent="0">
              <a:buNone/>
              <a:defRPr sz="1000"/>
            </a:lvl3pPr>
            <a:lvl4pPr marL="1371320" indent="0">
              <a:buNone/>
              <a:defRPr sz="900"/>
            </a:lvl4pPr>
            <a:lvl5pPr marL="1828426" indent="0">
              <a:buNone/>
              <a:defRPr sz="900"/>
            </a:lvl5pPr>
            <a:lvl6pPr marL="2285532" indent="0">
              <a:buNone/>
              <a:defRPr sz="900"/>
            </a:lvl6pPr>
            <a:lvl7pPr marL="2742640" indent="0">
              <a:buNone/>
              <a:defRPr sz="900"/>
            </a:lvl7pPr>
            <a:lvl8pPr marL="3199744" indent="0">
              <a:buNone/>
              <a:defRPr sz="900"/>
            </a:lvl8pPr>
            <a:lvl9pPr marL="365685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2C36B2AC-0A03-5743-8970-D85958B2C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21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2FD1C258-18C7-D54E-92FE-15359508E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9CEF9525-B9AF-E644-AC49-7515BB84C0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15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90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30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00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638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14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2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6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E1D-9A05-C120-C2A8-13A8D4B0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9F36E-1BFC-A7F6-B072-25A75110F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3ABE9-7175-6A30-0F0D-AE1D0909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DEB9-5BBD-4D0B-6E22-05AD7067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27A3-DCBC-47B0-5CB3-884364A2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80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9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092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91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519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7813"/>
            <a:ext cx="10972800" cy="585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407FD825-8577-4D44-A4CA-08D839D0B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05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926A3-A177-B04B-B7C2-03588CC8D56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A2ADE-B969-A149-A987-85A8D745621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240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8351-A9A9-3B4C-B412-FF9CC86E2F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BDE0F-498E-8F4E-8C7E-CFDC5EF55D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90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74DE0-4118-E645-8A7D-649DE53DC33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5CE84-4085-9E4E-B4C2-C50A4AA9C88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9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38CC2-C5F0-8949-AFDC-0254BB6B127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08E98-67A9-3742-AE3F-B92F8A897A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38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10F87-4E59-A34B-AEC1-16C233220C3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E0984-40B0-614A-89F2-795FC547C77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51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09DF-F6AE-85DE-5013-16A1AF3E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F094-E908-74D9-51C4-9D52D11AE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FBBCC-5907-F7F6-44C8-20EF59844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76B3-1A32-B473-28D3-DBAA6551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3A31A-1A53-B1A1-9831-C7F1F6D0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E7E66-F82F-3264-4BEF-EDAD4379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657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CB1DD-8F2F-6646-BD29-64341336268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4C8FE-E57F-8248-999B-A99AAE6906E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3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973A5-FB92-9D4C-8A59-33B0CEC80D1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5619F-D549-5C45-8EA5-7A1CB12C07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67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C06A5-A376-1345-B069-14649C82759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1ECE0-F334-7E4D-8DED-3377C62170F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62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FE0F2-CD0D-2042-8B8A-C1EB1FE41A3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9774B-39F9-2F48-B16D-CD3C5C9519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9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78105-8CB5-8144-A777-CBC20587618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9892C-C110-BF42-8121-A025E8D9F39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5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CF4A-37CD-E548-ADD5-32FCC237349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9F00E-7C9D-B84B-A073-5BEACD30BD7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0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6E1B-84FE-8B12-26B1-8D6D95C1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7C68F-7B46-EDC7-DD44-C62A35E2E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A34FC-90BF-7F54-1E75-EBBF82AF9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177DC-89B7-702B-1C97-1F7C4F30A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C9AEDA-4240-960E-2FCE-7A8EEB40C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B2F81D-279F-B42A-2A54-8AFDA17E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17A23-8729-4A63-80F2-BC95D431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D54EC-B791-E745-7563-8989A783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3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CAFE-076D-CB04-0060-6BB31578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EDCE-B31A-17B5-ACED-E9A497E4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31C80-B704-B473-7FBB-364991A6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2F9AC-00B5-755D-CE04-CA35FDCA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4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A2235-5EEB-732B-665A-3ABAFEDB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1FC70-2ACF-6B74-8A1F-A76BD979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3BA84-CF5B-F7F4-F51D-D28F084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F0CC-77AB-F0E6-0F84-6C6549468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800B-8FBA-21BA-D813-32FB2992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09235-B511-A75C-161D-3862F173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6EE52-DBB4-A151-17AB-50F60098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DD0BB-ECD9-29CC-AFAC-091351C6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3B72E-8D4E-A5DB-EE5B-CAB77BBB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5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6E34-C38A-CA38-5F4F-E9E6C891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8213A-C54A-1B23-CA82-87B1E4AA2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512B4-6E82-32BC-8044-9C13EB765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65FA4-3CFD-8C98-E797-AD8937C1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75EBC-FD87-AD74-BDCD-E8A33C53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A48A8-B58F-CA30-4BD1-B86248C4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5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918B6-C642-3FBE-2E10-E49366ED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9277C-693A-EF9C-29DF-914930747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79B12-5FBF-FBB7-D16D-55AEA4B3B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5CCB0-4BBA-4142-87CC-DA53DDCA59E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A7AAC-825E-3D53-5CDB-B8393CF58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1BC0-DF0F-156D-1B2A-B4AFDA3E6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5091-494F-D142-AE16-13DDE9E4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0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10197" y="274588"/>
            <a:ext cx="1097160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1" tIns="45711" rIns="91421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0197" y="1600648"/>
            <a:ext cx="10971609" cy="452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0198" y="6356823"/>
            <a:ext cx="2844105" cy="365001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l" defTabSz="642816" eaLnBrk="0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</a:defRPr>
            </a:lvl1pPr>
          </a:lstStyle>
          <a:p>
            <a:pPr hangingPunct="0">
              <a:defRPr/>
            </a:pPr>
            <a:endParaRPr lang="en-US">
              <a:sym typeface="Helvetica Light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702" y="6356823"/>
            <a:ext cx="3860601" cy="365001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ctr" defTabSz="642816" eaLnBrk="0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</a:defRPr>
            </a:lvl1pPr>
          </a:lstStyle>
          <a:p>
            <a:pPr hangingPunct="0">
              <a:defRPr/>
            </a:pPr>
            <a:endParaRPr lang="en-US">
              <a:sym typeface="Helvetica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701" y="6356823"/>
            <a:ext cx="2844105" cy="365001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r" defTabSz="642816" eaLnBrk="0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</a:defRPr>
            </a:lvl1pPr>
          </a:lstStyle>
          <a:p>
            <a:pPr hangingPunct="0">
              <a:defRPr/>
            </a:pPr>
            <a:fld id="{43BCA482-4D49-194E-9DE3-8770A80E4E17}" type="slidenum">
              <a:rPr lang="en-US">
                <a:sym typeface="Helvetica Light" charset="0"/>
              </a:rPr>
              <a:pPr hangingPunct="0">
                <a:defRPr/>
              </a:pPr>
              <a:t>‹#›</a:t>
            </a:fld>
            <a:endParaRPr lang="en-US"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5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5375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537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537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537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537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106" algn="ctr" defTabSz="45710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212" algn="ctr" defTabSz="45710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320" algn="ctr" defTabSz="45710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426" algn="ctr" defTabSz="45710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1531" indent="-341531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1100" indent="-283493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0669" indent="-226571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98275" indent="-226571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5882" indent="-226571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087" indent="-228552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92" indent="-228552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9" indent="-228552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04" indent="-228552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2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2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4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2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F8F13-C9F4-1A49-A016-B51A1DD2C0E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5402-05D1-BF4B-9DE3-F285BAA8B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chemeClr val="bg1"/>
            </a:gs>
            <a:gs pos="0">
              <a:schemeClr val="tx2">
                <a:lumMod val="60000"/>
                <a:lumOff val="40000"/>
                <a:alpha val="36000"/>
              </a:schemeClr>
            </a:gs>
            <a:gs pos="100000">
              <a:schemeClr val="tx2">
                <a:lumMod val="60000"/>
                <a:lumOff val="40000"/>
                <a:alpha val="36000"/>
              </a:schemeClr>
            </a:gs>
            <a:gs pos="4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81930F-288F-074B-8EE3-76ED91DBC4C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10/25/23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A75DC9B-08D3-EC44-8A01-BAAA204B719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207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609585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609585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609585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609585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609585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609585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170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754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339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90575" indent="-380990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962" indent="-304792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3547" indent="-304792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43131" indent="-304792" algn="l" defTabSz="609585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UE_LUqcTvM&amp;t=623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34.xml"/><Relationship Id="rId1" Type="http://schemas.openxmlformats.org/officeDocument/2006/relationships/video" Target="https://www.youtube.com/embed/gT1VwCTe_90?start=3&amp;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9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6238-788C-1744-AEAD-90EB2D8F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Cosmology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397620-DFF6-0A4E-9D79-406F1CAC3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150" y="2060848"/>
            <a:ext cx="7251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6A71-F584-004F-B182-49F739FB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FBCF6-73FD-2547-8C4F-9B220F7A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Physics of the Universe - Expanded Image">
            <a:extLst>
              <a:ext uri="{FF2B5EF4-FFF2-40B4-BE49-F238E27FC236}">
                <a16:creationId xmlns:a16="http://schemas.microsoft.com/office/drawing/2014/main" id="{AD27E375-7D1E-0742-A308-8D84BF827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368300"/>
            <a:ext cx="76073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B75D3-F1D2-5441-81EA-44BAF8FBC158}"/>
              </a:ext>
            </a:extLst>
          </p:cNvPr>
          <p:cNvSpPr txBox="1"/>
          <p:nvPr/>
        </p:nvSpPr>
        <p:spPr>
          <a:xfrm>
            <a:off x="8205466" y="1403148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70C0"/>
                </a:solidFill>
                <a:latin typeface="Garamond" charset="0"/>
                <a:ea typeface="ＭＳ Ｐゴシック" charset="0"/>
              </a:rPr>
              <a:t>Accelerating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  <a:latin typeface="Garamond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6E767-18D6-6C44-893F-0FF5A8C80C62}"/>
              </a:ext>
            </a:extLst>
          </p:cNvPr>
          <p:cNvSpPr txBox="1"/>
          <p:nvPr/>
        </p:nvSpPr>
        <p:spPr>
          <a:xfrm>
            <a:off x="8770193" y="2754160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50"/>
                </a:solidFill>
                <a:latin typeface="Garamond" charset="0"/>
                <a:ea typeface="ＭＳ Ｐゴシック" charset="0"/>
              </a:rPr>
              <a:t>Constant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  <a:latin typeface="Garamond" charset="0"/>
              <a:ea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1CE6F-752A-1047-9F24-D771767D0F71}"/>
              </a:ext>
            </a:extLst>
          </p:cNvPr>
          <p:cNvSpPr txBox="1"/>
          <p:nvPr/>
        </p:nvSpPr>
        <p:spPr>
          <a:xfrm>
            <a:off x="8205466" y="4116798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C000"/>
                </a:solidFill>
                <a:latin typeface="Garamond" charset="0"/>
                <a:ea typeface="ＭＳ Ｐゴシック" charset="0"/>
              </a:rPr>
              <a:t>Decelerating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  <a:latin typeface="Garamond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AD96D-8163-C345-A06B-0DE0A0D3AB5E}"/>
              </a:ext>
            </a:extLst>
          </p:cNvPr>
          <p:cNvSpPr txBox="1"/>
          <p:nvPr/>
        </p:nvSpPr>
        <p:spPr>
          <a:xfrm>
            <a:off x="6240016" y="1772817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Garamond" charset="0"/>
                <a:ea typeface="ＭＳ Ｐゴシック" charset="0"/>
              </a:rPr>
              <a:t>Accelerating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0000"/>
              </a:solidFill>
              <a:latin typeface="Garamond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D2B69-ADEB-4444-AE13-500200CFCF7B}"/>
              </a:ext>
            </a:extLst>
          </p:cNvPr>
          <p:cNvSpPr/>
          <p:nvPr/>
        </p:nvSpPr>
        <p:spPr>
          <a:xfrm>
            <a:off x="6222132" y="653480"/>
            <a:ext cx="1602060" cy="1088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74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C8A6-E36A-8744-AFEC-6C27C150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1336-F62D-E54D-AB5E-65343FF0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42FA2C5-EB23-7845-A492-EF2BA927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51" y="1600649"/>
            <a:ext cx="5375498" cy="5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8356C2-D582-6B4C-929D-3AA134DA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09900" y="274588"/>
            <a:ext cx="617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D69BA1-303C-2945-B75E-736B4AE50D5D}"/>
              </a:ext>
            </a:extLst>
          </p:cNvPr>
          <p:cNvCxnSpPr/>
          <p:nvPr/>
        </p:nvCxnSpPr>
        <p:spPr>
          <a:xfrm>
            <a:off x="6816080" y="404664"/>
            <a:ext cx="91440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886937-A522-5940-9821-EEE12E2CE7CA}"/>
              </a:ext>
            </a:extLst>
          </p:cNvPr>
          <p:cNvCxnSpPr>
            <a:cxnSpLocks/>
          </p:cNvCxnSpPr>
          <p:nvPr/>
        </p:nvCxnSpPr>
        <p:spPr>
          <a:xfrm rot="5400000">
            <a:off x="6816080" y="404664"/>
            <a:ext cx="91440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15F7D03E-87B8-C141-90EC-FA91BE9FDC0E}"/>
              </a:ext>
            </a:extLst>
          </p:cNvPr>
          <p:cNvSpPr/>
          <p:nvPr/>
        </p:nvSpPr>
        <p:spPr>
          <a:xfrm>
            <a:off x="5294016" y="2636912"/>
            <a:ext cx="657969" cy="626368"/>
          </a:xfrm>
          <a:prstGeom prst="star5">
            <a:avLst/>
          </a:prstGeom>
          <a:gradFill>
            <a:gsLst>
              <a:gs pos="0">
                <a:srgbClr val="FF0B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46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will happen if the universe continues expanding and stretching?</a:t>
            </a:r>
          </a:p>
          <a:p>
            <a:r>
              <a:rPr lang="en-US" dirty="0"/>
              <a:t>distance between stars and galaxies?</a:t>
            </a:r>
          </a:p>
          <a:p>
            <a:r>
              <a:rPr lang="en-US" dirty="0"/>
              <a:t>What happens to stars as they all evolve? </a:t>
            </a:r>
          </a:p>
          <a:p>
            <a:r>
              <a:rPr lang="en-US" dirty="0"/>
              <a:t>What are the last stars remaining shining </a:t>
            </a:r>
          </a:p>
          <a:p>
            <a:r>
              <a:rPr lang="en-US" dirty="0"/>
              <a:t>Then what happens?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AB24-27D2-E539-3F95-85B80C7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46458E-6D7C-5C61-418A-0E936C514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877" y="1600200"/>
            <a:ext cx="599024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BE19-BF11-4E4D-B454-B6197FAC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expansion history of the universe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06F0D17-E06B-C64B-8EA6-7821D0F7B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884" y="2420889"/>
            <a:ext cx="6660232" cy="3184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029DAD-5DFA-9446-B0B0-105D6C8CCFFD}"/>
              </a:ext>
            </a:extLst>
          </p:cNvPr>
          <p:cNvSpPr txBox="1"/>
          <p:nvPr/>
        </p:nvSpPr>
        <p:spPr>
          <a:xfrm>
            <a:off x="3071665" y="2924944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Garamond" charset="0"/>
                <a:ea typeface="ＭＳ Ｐゴシック" charset="0"/>
              </a:rPr>
              <a:t>Radiation dominated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CCC6B-889A-2542-81D5-C5A488FDFF57}"/>
              </a:ext>
            </a:extLst>
          </p:cNvPr>
          <p:cNvSpPr txBox="1"/>
          <p:nvPr/>
        </p:nvSpPr>
        <p:spPr>
          <a:xfrm>
            <a:off x="5303913" y="382851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Garamond" charset="0"/>
                <a:ea typeface="ＭＳ Ｐゴシック" charset="0"/>
              </a:rPr>
              <a:t>Matter dominated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A970E-45DE-9E4A-9304-EF8FE8216858}"/>
              </a:ext>
            </a:extLst>
          </p:cNvPr>
          <p:cNvSpPr txBox="1"/>
          <p:nvPr/>
        </p:nvSpPr>
        <p:spPr>
          <a:xfrm>
            <a:off x="7054605" y="2812513"/>
            <a:ext cx="23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Garamond" charset="0"/>
                <a:ea typeface="ＭＳ Ｐゴシック" charset="0"/>
              </a:rPr>
              <a:t>Dark energy dominated</a:t>
            </a:r>
          </a:p>
        </p:txBody>
      </p:sp>
    </p:spTree>
    <p:extLst>
      <p:ext uri="{BB962C8B-B14F-4D97-AF65-F5344CB8AC3E}">
        <p14:creationId xmlns:p14="http://schemas.microsoft.com/office/powerpoint/2010/main" val="1513163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166FA3-5DB1-DB44-8FD8-6C7CF3C2FAE3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643BC1-4970-FC4F-85BF-4797B668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96975"/>
            <a:ext cx="9144000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1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D5A0138-6860-70C4-9FE2-DD413227AE3E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1502" y="277813"/>
            <a:ext cx="10508996" cy="58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Sonification of Every Gravitational Wave">
            <a:hlinkClick r:id="" action="ppaction://media"/>
            <a:extLst>
              <a:ext uri="{FF2B5EF4-FFF2-40B4-BE49-F238E27FC236}">
                <a16:creationId xmlns:a16="http://schemas.microsoft.com/office/drawing/2014/main" id="{1553FF6A-8A3F-BC3E-476A-DA51D03BE098}"/>
              </a:ext>
            </a:extLst>
          </p:cNvPr>
          <p:cNvPicPr>
            <a:picLocks noGrp="1" noRot="1" noChangeAspect="1"/>
          </p:cNvPicPr>
          <p:nvPr>
            <p:ph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5988" y="277813"/>
            <a:ext cx="10360025" cy="58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1" y="695625"/>
            <a:ext cx="4415123" cy="18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733" b="1" i="1" dirty="0">
                <a:solidFill>
                  <a:srgbClr val="800000"/>
                </a:solidFill>
                <a:latin typeface="Helvetica Neue"/>
                <a:cs typeface="Helvetica Neue"/>
              </a:rPr>
              <a:t>What are gravitational waves?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37233" y="4014445"/>
            <a:ext cx="327361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NOT an excuse to go surfing.</a:t>
            </a:r>
          </a:p>
        </p:txBody>
      </p:sp>
      <p:pic>
        <p:nvPicPr>
          <p:cNvPr id="6" name="Picture 5" descr="IMG_163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t="8019" r="1978"/>
          <a:stretch/>
        </p:blipFill>
        <p:spPr>
          <a:xfrm>
            <a:off x="4415125" y="625989"/>
            <a:ext cx="7718279" cy="56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Gra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9688" y="381000"/>
            <a:ext cx="6082312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MCj0433911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2202" y="524935"/>
            <a:ext cx="1077383" cy="107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285511" y="494322"/>
            <a:ext cx="481506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Isaac Newton’s view: </a:t>
            </a: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Space 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flat                     (it follows Euclid’s laws).            Space is static.</a:t>
            </a:r>
          </a:p>
        </p:txBody>
      </p:sp>
      <p:pic>
        <p:nvPicPr>
          <p:cNvPr id="6" name="Picture 5" descr="Sir-Isaac-New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045" y="310632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5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97159E-6 L -0.47292 0.84559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6" y="422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700B-C350-B54F-97B3-B7DBCD9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simplified version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04A3B6-2AB1-1E41-B05B-170EA54B4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900" y="2857500"/>
            <a:ext cx="61722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E6FE9-8959-CD4B-8EDC-7512BFED40CC}"/>
              </a:ext>
            </a:extLst>
          </p:cNvPr>
          <p:cNvSpPr txBox="1"/>
          <p:nvPr/>
        </p:nvSpPr>
        <p:spPr>
          <a:xfrm>
            <a:off x="3034184" y="24881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Garamond" charset="0"/>
                <a:ea typeface="ＭＳ Ｐゴシック" charset="0"/>
              </a:rPr>
              <a:t>Mass 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E01CA-52BB-5C4E-AFB6-743009D21AF4}"/>
              </a:ext>
            </a:extLst>
          </p:cNvPr>
          <p:cNvSpPr txBox="1"/>
          <p:nvPr/>
        </p:nvSpPr>
        <p:spPr>
          <a:xfrm>
            <a:off x="4855332" y="2488168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Garamond" charset="0"/>
                <a:ea typeface="ＭＳ Ｐゴシック" charset="0"/>
              </a:rPr>
              <a:t>Dark energy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2E6EF-6E9F-544F-A39A-636F0043ED03}"/>
              </a:ext>
            </a:extLst>
          </p:cNvPr>
          <p:cNvSpPr txBox="1"/>
          <p:nvPr/>
        </p:nvSpPr>
        <p:spPr>
          <a:xfrm>
            <a:off x="6672064" y="2488168"/>
            <a:ext cx="108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Garamond" charset="0"/>
                <a:ea typeface="ＭＳ Ｐゴシック" charset="0"/>
              </a:rPr>
              <a:t>Curvature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3F1E86-F125-0944-B745-6125C6C4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22" y="5085184"/>
            <a:ext cx="4203700" cy="50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DE68A2-3060-924A-B754-483999029A9C}"/>
              </a:ext>
            </a:extLst>
          </p:cNvPr>
          <p:cNvSpPr/>
          <p:nvPr/>
        </p:nvSpPr>
        <p:spPr>
          <a:xfrm>
            <a:off x="6752328" y="2348880"/>
            <a:ext cx="1071865" cy="1600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29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" y="494321"/>
            <a:ext cx="61096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Albert Einstein’s view</a:t>
            </a: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:       Space is curved.               Space is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cs typeface="Helvetica Neue"/>
              </a:rPr>
              <a:t>changeable.</a:t>
            </a:r>
          </a:p>
        </p:txBody>
      </p:sp>
      <p:pic>
        <p:nvPicPr>
          <p:cNvPr id="3" name="Picture 2" descr="Crumpled-paper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81000"/>
            <a:ext cx="6096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MCj0433911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7726" y="646494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lbert-Einste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845" y="2904764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8042E-6 C -0.00416 0.00155 -0.00573 0.00464 -0.00955 0.00741 C -0.01423 0.01514 -0.01406 0.02286 -0.01788 0.03089 C -0.02083 0.03675 -0.0243 0.03953 -0.02847 0.042 C -0.03333 0.04787 -0.04861 0.0525 -0.05538 0.05467 C -0.05677 0.05837 -0.05903 0.06146 -0.05972 0.06578 C -0.06041 0.06949 -0.06094 0.07412 -0.06285 0.07659 C -0.06406 0.07845 -0.0658 0.07906 -0.06701 0.08061 C -0.07465 0.08802 -0.08281 0.09265 -0.08906 0.10439 C -0.08941 0.10686 -0.08993 0.10933 -0.08993 0.11149 C -0.08993 0.13095 -0.08819 0.13126 -0.07951 0.13898 C -0.07725 0.15195 -0.07899 0.15442 -0.08472 0.15936 C -0.08698 0.16646 -0.08767 0.16955 -0.09201 0.17202 C -0.096 0.17851 -0.10069 0.18345 -0.10469 0.19024 C -0.10503 0.1992 -0.10486 0.20877 -0.10555 0.21742 C -0.10694 0.23101 -0.12934 0.23224 -0.1309 0.23255 C -0.14444 0.22977 -0.1441 0.22761 -0.15694 0.2341 C -0.16285 0.2412 -0.16423 0.24151 -0.16649 0.25263 C -0.1651 0.26807 -0.16423 0.26869 -0.16649 0.28753 C -0.16753 0.29679 -0.17552 0.3147 -0.18107 0.31656 C -0.18923 0.31934 -0.18455 0.31779 -0.19583 0.32026 C -0.19948 0.32242 -0.20035 0.32675 -0.20295 0.33138 C -0.20347 0.33725 -0.20295 0.34682 -0.20625 0.35145 C -0.21354 0.36226 -0.22361 0.36813 -0.22899 0.38265 C -0.22864 0.38635 -0.22916 0.39037 -0.22812 0.39346 C -0.225 0.40179 -0.21805 0.41229 -0.2125 0.41569 C -0.21146 0.41724 -0.20937 0.41816 -0.2092 0.42125 C -0.20885 0.42434 -0.21041 0.42743 -0.21146 0.43021 C -0.21562 0.4441 -0.22239 0.45368 -0.22604 0.4685 C -0.2243 0.47159 -0.22239 0.47468 -0.22066 0.47808 C -0.2191 0.48086 -0.21458 0.48518 -0.21458 0.48518 C -0.21649 0.49568 -0.22031 0.49722 -0.22482 0.5034 C -0.22934 0.50927 -0.23316 0.51544 -0.23837 0.51822 C -0.24375 0.53119 -0.25347 0.52347 -0.26146 0.52162 C -0.27344 0.51112 -0.2559 0.52749 -0.27083 0.51081 C -0.27448 0.50649 -0.27743 0.50494 -0.28125 0.49969 C -0.28819 0.50093 -0.29444 0.50278 -0.30121 0.50525 C -0.3066 0.51915 -0.30208 0.53675 -0.30746 0.55096 C -0.30816 0.55467 -0.30885 0.55837 -0.30955 0.56208 C -0.31059 0.56733 -0.30903 0.5735 -0.31059 0.57876 C -0.31215 0.58401 -0.31684 0.58586 -0.32014 0.58771 C -0.3276 0.60161 -0.31597 0.58123 -0.32535 0.59327 C -0.33177 0.6013 -0.33489 0.61149 -0.34305 0.6152 C -0.35156 0.60995 -0.35989 0.61489 -0.36805 0.6189 C -0.3691 0.62199 -0.37083 0.62446 -0.37135 0.62817 C -0.37239 0.63589 -0.37031 0.64485 -0.37239 0.65164 C -0.37396 0.65658 -0.38073 0.65936 -0.38073 0.65967 C -0.38576 0.66801 -0.3868 0.67449 -0.3901 0.68499 C -0.39271 0.69241 -0.39653 0.69827 -0.39948 0.70507 C -0.40451 0.71649 -0.40139 0.7131 -0.4059 0.72699 C -0.40729 0.73194 -0.40937 0.73657 -0.41111 0.74151 C -0.41232 0.74522 -0.4151 0.75294 -0.4151 0.75294 C -0.41753 0.76529 -0.42482 0.76189 -0.43073 0.76189 " pathEditMode="relative" rAng="0" ptsTypes="ffffffffffffffffffffffffffffffffffffffffffffffffffffA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45" y="3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umpled-paper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27" y="30480"/>
            <a:ext cx="6827520" cy="682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145145" y="220163"/>
            <a:ext cx="348342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Einstein’s view: </a:t>
            </a: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Space can     shrink or expand.</a:t>
            </a:r>
            <a:endParaRPr lang="en-US" sz="3200" b="1" dirty="0">
              <a:solidFill>
                <a:srgbClr val="8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6532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3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7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7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22" dur="7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9" presetClass="exit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85080" y="-15240"/>
            <a:ext cx="7806920" cy="688848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/>
          <p:cNvSpPr txBox="1"/>
          <p:nvPr/>
        </p:nvSpPr>
        <p:spPr bwMode="auto">
          <a:xfrm>
            <a:off x="81484" y="220163"/>
            <a:ext cx="4183568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Einstein’s view: </a:t>
            </a: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Space can have moving ‘ripples’.</a:t>
            </a:r>
          </a:p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These are called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cs typeface="Helvetica Neue"/>
              </a:rPr>
              <a:t>gravitational waves.</a:t>
            </a:r>
          </a:p>
        </p:txBody>
      </p:sp>
      <p:pic>
        <p:nvPicPr>
          <p:cNvPr id="4" name="Picture 3" descr="Ohio flag-XXL-ani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080" y="795528"/>
            <a:ext cx="7806920" cy="5266944"/>
          </a:xfrm>
          <a:prstGeom prst="rect">
            <a:avLst/>
          </a:prstGeom>
        </p:spPr>
      </p:pic>
      <p:pic>
        <p:nvPicPr>
          <p:cNvPr id="8" name="Picture 7" descr="Ohio flag-XXL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928" y="792779"/>
            <a:ext cx="7815072" cy="52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2133600" y="376891"/>
            <a:ext cx="7939091" cy="5555485"/>
            <a:chOff x="1371600" y="207083"/>
            <a:chExt cx="6412341" cy="4487123"/>
          </a:xfrm>
        </p:grpSpPr>
        <p:pic>
          <p:nvPicPr>
            <p:cNvPr id="3" name="Picture 2" descr="what_am_i_doing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"/>
                      </a14:imgEffect>
                      <a14:imgEffect>
                        <a14:brightnessContrast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5122"/>
            <a:stretch/>
          </p:blipFill>
          <p:spPr>
            <a:xfrm>
              <a:off x="1371600" y="207083"/>
              <a:ext cx="6400800" cy="448712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 bwMode="auto">
            <a:xfrm>
              <a:off x="1822195" y="277658"/>
              <a:ext cx="821732" cy="770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50000"/>
                </a:spcBef>
              </a:pPr>
              <a:r>
                <a:rPr lang="en-US" sz="18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/>
                  <a:cs typeface="American Typewriter"/>
                </a:rPr>
                <a:t>What is he doing?</a:t>
              </a: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2474282" y="981494"/>
              <a:ext cx="821732" cy="770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50000"/>
                </a:spcBef>
              </a:pPr>
              <a:r>
                <a:rPr lang="en-US" sz="18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/>
                  <a:cs typeface="American Typewriter"/>
                </a:rPr>
                <a:t>What is he doing?</a:t>
              </a: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3186531" y="1664571"/>
              <a:ext cx="821732" cy="770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50000"/>
                </a:spcBef>
              </a:pPr>
              <a:r>
                <a:rPr lang="en-US" sz="18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/>
                  <a:cs typeface="American Typewriter"/>
                </a:rPr>
                <a:t>What is he doing?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912304" y="2448451"/>
              <a:ext cx="821732" cy="770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50000"/>
                </a:spcBef>
              </a:pPr>
              <a:r>
                <a:rPr lang="en-US" sz="18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/>
                  <a:cs typeface="American Typewriter"/>
                </a:rPr>
                <a:t>What is he doing?</a:t>
              </a: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6965775" y="1862719"/>
              <a:ext cx="818166" cy="770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50000"/>
                </a:spcBef>
              </a:pPr>
              <a:r>
                <a:rPr lang="en-US" sz="18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 Condensed"/>
                  <a:cs typeface="American Typewriter Condensed"/>
                </a:rPr>
                <a:t>What in hell am I doing?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9587" y="403175"/>
            <a:ext cx="3843783" cy="5999239"/>
            <a:chOff x="532190" y="302381"/>
            <a:chExt cx="2882837" cy="4499429"/>
          </a:xfrm>
        </p:grpSpPr>
        <p:pic>
          <p:nvPicPr>
            <p:cNvPr id="2" name="Picture 1" descr="bh-1.gi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12522"/>
            <a:stretch/>
          </p:blipFill>
          <p:spPr>
            <a:xfrm>
              <a:off x="532190" y="302381"/>
              <a:ext cx="2882837" cy="449942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13429" y="4003524"/>
              <a:ext cx="677333" cy="616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54349" y="2086833"/>
            <a:ext cx="3143872" cy="4331708"/>
            <a:chOff x="2890762" y="1565124"/>
            <a:chExt cx="2357904" cy="3248781"/>
          </a:xfrm>
        </p:grpSpPr>
        <p:pic>
          <p:nvPicPr>
            <p:cNvPr id="3" name="Picture 2" descr="bh-1.gi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8209" t="24315" b="12521"/>
            <a:stretch/>
          </p:blipFill>
          <p:spPr>
            <a:xfrm>
              <a:off x="2890762" y="1565124"/>
              <a:ext cx="2357904" cy="324878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047067" y="4003524"/>
              <a:ext cx="677333" cy="616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" name="TextBox 7"/>
          <p:cNvSpPr txBox="1"/>
          <p:nvPr/>
        </p:nvSpPr>
        <p:spPr bwMode="auto">
          <a:xfrm>
            <a:off x="7648904" y="419301"/>
            <a:ext cx="401561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Suppose you make a black hole…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7547304" y="2098193"/>
            <a:ext cx="421881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…and then you make another black hole.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363329" y="4536449"/>
            <a:ext cx="45867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The two black holes will then orbit each other.</a:t>
            </a:r>
          </a:p>
        </p:txBody>
      </p:sp>
    </p:spTree>
    <p:extLst>
      <p:ext uri="{BB962C8B-B14F-4D97-AF65-F5344CB8AC3E}">
        <p14:creationId xmlns:p14="http://schemas.microsoft.com/office/powerpoint/2010/main" val="728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v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667" y="1888467"/>
            <a:ext cx="5418667" cy="3386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0" y="193524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As the black holes orbit, they make expanding waves in space.</a:t>
            </a:r>
          </a:p>
        </p:txBody>
      </p:sp>
    </p:spTree>
    <p:extLst>
      <p:ext uri="{BB962C8B-B14F-4D97-AF65-F5344CB8AC3E}">
        <p14:creationId xmlns:p14="http://schemas.microsoft.com/office/powerpoint/2010/main" val="39205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064872" y="5099595"/>
            <a:ext cx="8062256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/>
                <a:cs typeface="Helvetica Neue"/>
              </a:rPr>
              <a:t>Professor Herman stopped when he heard that unmistakable thud – another brain had imploded.</a:t>
            </a:r>
          </a:p>
        </p:txBody>
      </p:sp>
      <p:pic>
        <p:nvPicPr>
          <p:cNvPr id="4" name="Picture 3" descr="brain.gif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662"/>
          <a:stretch/>
        </p:blipFill>
        <p:spPr>
          <a:xfrm>
            <a:off x="3821223" y="559299"/>
            <a:ext cx="454955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tro-sur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1177" y="262883"/>
            <a:ext cx="2161015" cy="2864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2318268" y="1140945"/>
            <a:ext cx="599923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How do we test whether gravitational waves exist?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81379" y="3530605"/>
            <a:ext cx="927301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universe contains different types of waves:                        sound waves, light waves, gravitational waves…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431158" y="5144512"/>
            <a:ext cx="577346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Each type of wave is detected with a different technique.</a:t>
            </a:r>
          </a:p>
        </p:txBody>
      </p:sp>
      <p:pic>
        <p:nvPicPr>
          <p:cNvPr id="6" name="Picture 5" descr="Ear-and-Eye-Poster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0465" y="3127003"/>
            <a:ext cx="2218056" cy="3446840"/>
          </a:xfrm>
          <a:prstGeom prst="rect">
            <a:avLst/>
          </a:prstGeom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nekosposter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939450"/>
            <a:ext cx="9753600" cy="365667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 bwMode="auto">
          <a:xfrm>
            <a:off x="1219200" y="5096120"/>
            <a:ext cx="97536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Gravitational waves can’t be heard, can’t be seen, can’t be tasted.</a:t>
            </a:r>
          </a:p>
        </p:txBody>
      </p:sp>
    </p:spTree>
    <p:extLst>
      <p:ext uri="{BB962C8B-B14F-4D97-AF65-F5344CB8AC3E}">
        <p14:creationId xmlns:p14="http://schemas.microsoft.com/office/powerpoint/2010/main" val="148056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64445" y="403175"/>
            <a:ext cx="1125663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Ordinary tides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cs typeface="Helvetica Neue"/>
              </a:rPr>
              <a:t>stretch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the Earth in the direction of the Moon,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cs typeface="Helvetica Neue"/>
              </a:rPr>
              <a:t>squeeze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it in the perpendicular directions.</a:t>
            </a:r>
          </a:p>
        </p:txBody>
      </p:sp>
      <p:pic>
        <p:nvPicPr>
          <p:cNvPr id="4" name="Picture 3" descr="tidalbulge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918" b="3805"/>
          <a:stretch/>
        </p:blipFill>
        <p:spPr>
          <a:xfrm>
            <a:off x="1219200" y="1773980"/>
            <a:ext cx="9753600" cy="30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2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8858-D195-8740-8534-835A1CEC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647" y="1029148"/>
            <a:ext cx="8228707" cy="1143000"/>
          </a:xfrm>
        </p:spPr>
        <p:txBody>
          <a:bodyPr/>
          <a:lstStyle/>
          <a:p>
            <a:r>
              <a:rPr lang="en-US" dirty="0"/>
              <a:t>Curvature of the Universe is measured by </a:t>
            </a:r>
            <a:br>
              <a:rPr lang="en-US" dirty="0"/>
            </a:br>
            <a:r>
              <a:rPr lang="en-US" dirty="0"/>
              <a:t>the Cosmic Microwave Background (CMB)</a:t>
            </a:r>
          </a:p>
        </p:txBody>
      </p:sp>
      <p:pic>
        <p:nvPicPr>
          <p:cNvPr id="1026" name="Picture 2" descr="ESA - Planck CMB">
            <a:extLst>
              <a:ext uri="{FF2B5EF4-FFF2-40B4-BE49-F238E27FC236}">
                <a16:creationId xmlns:a16="http://schemas.microsoft.com/office/drawing/2014/main" id="{688D79F4-8A36-014F-84A4-53777F3A76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3429001"/>
            <a:ext cx="5616624" cy="27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92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arth.jp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1339" y="1175483"/>
            <a:ext cx="2804160" cy="463296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1" y="306415"/>
            <a:ext cx="1219199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changing tides from gravitational waves                              first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cs typeface="Helvetica Neue"/>
              </a:rPr>
              <a:t>stretch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the Earth in the direction of the two black holes…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" y="5612183"/>
            <a:ext cx="1219199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…and then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cs typeface="Helvetica Neue"/>
              </a:rPr>
              <a:t>squeeze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it in the same direction.</a:t>
            </a:r>
          </a:p>
        </p:txBody>
      </p:sp>
      <p:pic>
        <p:nvPicPr>
          <p:cNvPr id="6" name="Picture 5" descr="Earth.jp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019" y="2089883"/>
            <a:ext cx="4876800" cy="2804160"/>
          </a:xfrm>
          <a:prstGeom prst="ellipse">
            <a:avLst/>
          </a:prstGeom>
        </p:spPr>
      </p:pic>
      <p:pic>
        <p:nvPicPr>
          <p:cNvPr id="8" name="Picture 7" descr="binary-wav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7640" y="2548064"/>
            <a:ext cx="3657600" cy="201966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y_wa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84" y="1444974"/>
            <a:ext cx="7315200" cy="43682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0" y="612823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50000"/>
              </a:spcBef>
            </a:pP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Gravitational waves </a:t>
            </a:r>
            <a:r>
              <a:rPr lang="en-US" sz="3200" i="1" dirty="0">
                <a:solidFill>
                  <a:srgbClr val="800000"/>
                </a:solidFill>
                <a:latin typeface="Helvetica Neue"/>
                <a:cs typeface="Helvetica Neue"/>
              </a:rPr>
              <a:t>knead </a:t>
            </a:r>
            <a:r>
              <a:rPr lang="en-US" sz="3200" dirty="0">
                <a:solidFill>
                  <a:srgbClr val="800000"/>
                </a:solidFill>
                <a:latin typeface="Helvetica Neue"/>
                <a:cs typeface="Helvetica Neue"/>
              </a:rPr>
              <a:t>you.</a:t>
            </a:r>
          </a:p>
        </p:txBody>
      </p:sp>
      <p:pic>
        <p:nvPicPr>
          <p:cNvPr id="4" name="Picture 3" descr="GravitationalWave_PlusPolariz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127241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vitational_wa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73282"/>
            <a:ext cx="9753600" cy="451143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9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314476" y="354799"/>
            <a:ext cx="1156304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Measuring tiny ripples requires sensitive equipment, like the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L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aser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I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nterferometer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G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ravitational-wave 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O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bservatory (</a:t>
            </a:r>
            <a:r>
              <a:rPr lang="en-US" sz="3200" b="1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LIGO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).</a:t>
            </a:r>
          </a:p>
        </p:txBody>
      </p:sp>
      <p:pic>
        <p:nvPicPr>
          <p:cNvPr id="3" name="Picture 2" descr="LIGO-hanfo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" y="1667920"/>
            <a:ext cx="5842936" cy="3413760"/>
          </a:xfrm>
          <a:prstGeom prst="rect">
            <a:avLst/>
          </a:prstGeom>
        </p:spPr>
      </p:pic>
      <p:pic>
        <p:nvPicPr>
          <p:cNvPr id="4" name="Picture 3" descr="LIGO-livingsto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8431" y="1667920"/>
            <a:ext cx="5842936" cy="341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A8281-BE0A-C860-19B3-17A5D2A18F6F}"/>
              </a:ext>
            </a:extLst>
          </p:cNvPr>
          <p:cNvSpPr txBox="1"/>
          <p:nvPr/>
        </p:nvSpPr>
        <p:spPr bwMode="auto">
          <a:xfrm>
            <a:off x="1598964" y="5286805"/>
            <a:ext cx="899407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A gravitational wave changes that distance by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one part in 10</a:t>
            </a:r>
            <a:r>
              <a:rPr lang="en-US" sz="3200" baseline="300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21 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(one billion trillion).</a:t>
            </a:r>
          </a:p>
        </p:txBody>
      </p:sp>
    </p:spTree>
    <p:extLst>
      <p:ext uri="{BB962C8B-B14F-4D97-AF65-F5344CB8AC3E}">
        <p14:creationId xmlns:p14="http://schemas.microsoft.com/office/powerpoint/2010/main" val="37788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0" y="419307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How can you measure such an infinitesimal change in length?</a:t>
            </a:r>
          </a:p>
        </p:txBody>
      </p:sp>
      <p:pic>
        <p:nvPicPr>
          <p:cNvPr id="3" name="Picture 2" descr="za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598" y="1205368"/>
            <a:ext cx="3589503" cy="243356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 bwMode="auto">
          <a:xfrm>
            <a:off x="4048075" y="2114371"/>
            <a:ext cx="65475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This is where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lasers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come in.</a:t>
            </a:r>
          </a:p>
        </p:txBody>
      </p:sp>
      <p:pic>
        <p:nvPicPr>
          <p:cNvPr id="5" name="Picture 4" descr="laser.g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28" b="6156"/>
          <a:stretch/>
        </p:blipFill>
        <p:spPr>
          <a:xfrm>
            <a:off x="8197855" y="3133748"/>
            <a:ext cx="3637901" cy="336415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 bwMode="auto">
          <a:xfrm>
            <a:off x="-1" y="4376377"/>
            <a:ext cx="819785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Laser light is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coherent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: all waves have the same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wavelength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and the same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phase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(crests and troughs line up).</a:t>
            </a:r>
          </a:p>
        </p:txBody>
      </p:sp>
    </p:spTree>
    <p:extLst>
      <p:ext uri="{BB962C8B-B14F-4D97-AF65-F5344CB8AC3E}">
        <p14:creationId xmlns:p14="http://schemas.microsoft.com/office/powerpoint/2010/main" val="3814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go_interfermome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475" y="1543958"/>
            <a:ext cx="7911052" cy="48257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0" y="435961"/>
            <a:ext cx="12192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Laser light is sent down both arms of LIGO, reflected from mirrors at the ends, and brought together by a “beam splitter”.</a:t>
            </a:r>
          </a:p>
        </p:txBody>
      </p:sp>
    </p:spTree>
    <p:extLst>
      <p:ext uri="{BB962C8B-B14F-4D97-AF65-F5344CB8AC3E}">
        <p14:creationId xmlns:p14="http://schemas.microsoft.com/office/powerpoint/2010/main" val="1552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structi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99" y="1466180"/>
            <a:ext cx="5486400" cy="3214688"/>
          </a:xfrm>
          <a:prstGeom prst="rect">
            <a:avLst/>
          </a:prstGeom>
        </p:spPr>
      </p:pic>
      <p:pic>
        <p:nvPicPr>
          <p:cNvPr id="4" name="Picture 3" descr="destructi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799" y="1457608"/>
            <a:ext cx="5486400" cy="32318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0" y="452728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Light waves can either add together or cancel each other out.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681734" y="5181227"/>
            <a:ext cx="1121546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LIGO is “tuned” so that laser light from the two arms cancels out in the absence of gravitational waves.</a:t>
            </a:r>
          </a:p>
        </p:txBody>
      </p:sp>
    </p:spTree>
    <p:extLst>
      <p:ext uri="{BB962C8B-B14F-4D97-AF65-F5344CB8AC3E}">
        <p14:creationId xmlns:p14="http://schemas.microsoft.com/office/powerpoint/2010/main" val="34060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GOInterference_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2404533"/>
            <a:ext cx="7315200" cy="2048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0" y="588861"/>
            <a:ext cx="12192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In the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presence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of gravitational waves, the two arms are slightly different in length, and the light doesn’t exactly cancel out.</a:t>
            </a:r>
          </a:p>
        </p:txBody>
      </p:sp>
    </p:spTree>
    <p:extLst>
      <p:ext uri="{BB962C8B-B14F-4D97-AF65-F5344CB8AC3E}">
        <p14:creationId xmlns:p14="http://schemas.microsoft.com/office/powerpoint/2010/main" val="183537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6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75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060355" y="174076"/>
            <a:ext cx="807129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The problem with LIGO: it’s the world’s most sensitive seismometer.</a:t>
            </a:r>
          </a:p>
        </p:txBody>
      </p:sp>
      <p:pic>
        <p:nvPicPr>
          <p:cNvPr id="4" name="Picture 3" descr="what_slide-ce3596915df0767051e5d7d29c27958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>
          <a:xfrm>
            <a:off x="1828800" y="1392840"/>
            <a:ext cx="8534400" cy="306820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 bwMode="auto">
          <a:xfrm>
            <a:off x="1828800" y="4715740"/>
            <a:ext cx="85344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It records minor tremors, trucks driving by, gusts of wind, </a:t>
            </a:r>
            <a:r>
              <a:rPr lang="en-US" sz="3200" dirty="0" err="1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etc</a:t>
            </a:r>
            <a:r>
              <a:rPr lang="mr-IN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…</a:t>
            </a:r>
            <a:endParaRPr lang="en-US" sz="3200" dirty="0">
              <a:solidFill>
                <a:srgbClr val="1F497D">
                  <a:lumMod val="50000"/>
                </a:srgbClr>
              </a:solidFill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348183" y="5981711"/>
            <a:ext cx="94956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How can you pick out the signal from this “noise”?</a:t>
            </a:r>
          </a:p>
        </p:txBody>
      </p:sp>
    </p:spTree>
    <p:extLst>
      <p:ext uri="{BB962C8B-B14F-4D97-AF65-F5344CB8AC3E}">
        <p14:creationId xmlns:p14="http://schemas.microsoft.com/office/powerpoint/2010/main" val="205599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1830-6B0C-FD4F-80FC-1580097F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675CF-BF98-C945-AC8D-08566CBBB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ow do we know the universe is flat? Discovering the topology of the universe">
            <a:extLst>
              <a:ext uri="{FF2B5EF4-FFF2-40B4-BE49-F238E27FC236}">
                <a16:creationId xmlns:a16="http://schemas.microsoft.com/office/drawing/2014/main" id="{4A8C183F-B792-1747-B878-139043FB9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768350"/>
            <a:ext cx="73660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31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828801" y="601341"/>
            <a:ext cx="87834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Step 1: 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look for signals seen at </a:t>
            </a:r>
            <a:r>
              <a:rPr lang="en-US" sz="3200" b="1" i="1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both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locations.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828800" y="4968921"/>
            <a:ext cx="85344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It’s unlikely that a tremor hits Hanford at the same time a truck rumbles past Livingston.</a:t>
            </a:r>
          </a:p>
        </p:txBody>
      </p:sp>
      <p:pic>
        <p:nvPicPr>
          <p:cNvPr id="3" name="Picture 2" descr="LIGOs_Dual_Detecto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" y="1550609"/>
            <a:ext cx="12037568" cy="29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183454" y="601341"/>
            <a:ext cx="782509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Step 2: 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look for the characteristic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shape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of the signal from two black holes.</a:t>
            </a:r>
          </a:p>
        </p:txBody>
      </p:sp>
      <p:pic>
        <p:nvPicPr>
          <p:cNvPr id="4" name="Picture 3" descr="bin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0" y="2295505"/>
            <a:ext cx="4591793" cy="35356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 bwMode="auto">
          <a:xfrm>
            <a:off x="5491649" y="2295505"/>
            <a:ext cx="599807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As gravitational waves escape, they carry away energy.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491649" y="4230749"/>
            <a:ext cx="599807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As a result, the black holes spiral in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toward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each other, orbiting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faster &amp; faster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06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mulation_binar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6" t="78223" r="2888" b="9778"/>
          <a:stretch/>
        </p:blipFill>
        <p:spPr>
          <a:xfrm>
            <a:off x="1828800" y="1369468"/>
            <a:ext cx="8534400" cy="4119064"/>
          </a:xfrm>
          <a:prstGeom prst="round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41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w15091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45" y="1458823"/>
            <a:ext cx="9975313" cy="4863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215659" y="396285"/>
            <a:ext cx="57606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i="1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Eureka! 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Sept 14, 2015 </a:t>
            </a:r>
          </a:p>
        </p:txBody>
      </p:sp>
    </p:spTree>
    <p:extLst>
      <p:ext uri="{BB962C8B-B14F-4D97-AF65-F5344CB8AC3E}">
        <p14:creationId xmlns:p14="http://schemas.microsoft.com/office/powerpoint/2010/main" val="361599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0338" y="224497"/>
            <a:ext cx="6871325" cy="6378360"/>
            <a:chOff x="1957453" y="239661"/>
            <a:chExt cx="5153494" cy="4783770"/>
          </a:xfrm>
        </p:grpSpPr>
        <p:pic>
          <p:nvPicPr>
            <p:cNvPr id="2" name="Picture 1" descr="IMG_1637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53" y="239661"/>
              <a:ext cx="5153494" cy="4572000"/>
            </a:xfrm>
            <a:prstGeom prst="roundRect">
              <a:avLst/>
            </a:prstGeom>
            <a:effectLst>
              <a:softEdge rad="63500"/>
            </a:effectLst>
          </p:spPr>
        </p:pic>
        <p:sp>
          <p:nvSpPr>
            <p:cNvPr id="3" name="TextBox 2"/>
            <p:cNvSpPr txBox="1"/>
            <p:nvPr/>
          </p:nvSpPr>
          <p:spPr bwMode="auto">
            <a:xfrm>
              <a:off x="2482499" y="4338532"/>
              <a:ext cx="4103402" cy="684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667" i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/>
                  <a:ea typeface="ＭＳ Ｐゴシック" charset="0"/>
                  <a:cs typeface="Times New Roman"/>
                </a:rPr>
                <a:t>“Was that you I heard just now,           or was it two black holes colliding?”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4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15080" y="836751"/>
            <a:ext cx="79868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What caused this ripple in space-time?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2148290" y="2229885"/>
            <a:ext cx="8224212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The inward spiral &amp; merger of 2 black holes.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One was 29 times the Sun’s mass,           the other was 36 times the Sun’s mass.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The merged black hole </a:t>
            </a:r>
            <a:r>
              <a:rPr lang="en-US" sz="320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is 62 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times the Sun’s mass.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The missing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mass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was changed to </a:t>
            </a: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energy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, &amp; carried off by gravitational waves.</a:t>
            </a:r>
          </a:p>
        </p:txBody>
      </p:sp>
      <p:pic>
        <p:nvPicPr>
          <p:cNvPr id="4" name="Picture 3" descr="boin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147" y="115089"/>
            <a:ext cx="3657600" cy="20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597381" y="591139"/>
            <a:ext cx="8418191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The Sun converts &lt; 1% of its mass to energy over 10 billion years.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The black holes converted 3 times the    Sun’s mass to energy in 200 milliseconds.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An incredibly powerful event!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And yet, it caused only a minuscule twitch  in the LIGO apparatus.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The black hole merger was very far away</a:t>
            </a:r>
            <a:r>
              <a:rPr lang="mr-IN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…</a:t>
            </a:r>
            <a:endParaRPr lang="en-US" sz="3200" dirty="0">
              <a:solidFill>
                <a:srgbClr val="1F497D">
                  <a:lumMod val="50000"/>
                </a:srgbClr>
              </a:solidFill>
              <a:latin typeface="Helvetica Neue"/>
              <a:ea typeface="ＭＳ Ｐゴシック" charset="0"/>
              <a:cs typeface="Helvetica Neue"/>
            </a:endParaRP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about 1.6 billion light-years!</a:t>
            </a:r>
          </a:p>
        </p:txBody>
      </p:sp>
    </p:spTree>
    <p:extLst>
      <p:ext uri="{BB962C8B-B14F-4D97-AF65-F5344CB8AC3E}">
        <p14:creationId xmlns:p14="http://schemas.microsoft.com/office/powerpoint/2010/main" val="120572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44869" y="843341"/>
            <a:ext cx="684058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800000"/>
                </a:solidFill>
                <a:latin typeface="Helvetica Neue"/>
                <a:ea typeface="ＭＳ Ｐゴシック" charset="0"/>
                <a:cs typeface="Helvetica Neue"/>
              </a:rPr>
              <a:t>Thousands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of people have worked on LIGO. Why were Weiss, Thorne, &amp; </a:t>
            </a:r>
            <a:r>
              <a:rPr lang="en-US" sz="3200" dirty="0" err="1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Barish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picked for the Nobel Prize?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1249659" y="3152334"/>
            <a:ext cx="9692684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1972: Weiss has 1</a:t>
            </a:r>
            <a:r>
              <a:rPr lang="en-US" sz="3200" baseline="300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st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idea for interferometer.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1975: Weiss &amp; Thorne sit up all night planning LIGO.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1981: They make a prototype at Caltech.</a:t>
            </a:r>
          </a:p>
          <a:p>
            <a:pPr algn="ctr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1994: Ground is broken for LIGO; </a:t>
            </a:r>
            <a:r>
              <a:rPr lang="en-US" sz="3200" dirty="0" err="1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Barish</a:t>
            </a:r>
            <a:r>
              <a:rPr lang="en-US" sz="3200" dirty="0">
                <a:solidFill>
                  <a:srgbClr val="1F497D">
                    <a:lumMod val="50000"/>
                  </a:srgbClr>
                </a:solidFill>
                <a:latin typeface="Helvetica Neue"/>
                <a:ea typeface="ＭＳ Ｐゴシック" charset="0"/>
                <a:cs typeface="Helvetica Neue"/>
              </a:rPr>
              <a:t> becomes Principal Investigator, brings order out of chaos.</a:t>
            </a:r>
          </a:p>
        </p:txBody>
      </p:sp>
      <p:pic>
        <p:nvPicPr>
          <p:cNvPr id="4" name="Picture 3" descr="nobe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4" b="10098"/>
          <a:stretch/>
        </p:blipFill>
        <p:spPr>
          <a:xfrm>
            <a:off x="7853439" y="236265"/>
            <a:ext cx="3703583" cy="281459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7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8052-3D48-984C-A738-A5A7942E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BD5EB-C70C-0D4A-87F9-D75614FC6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When we say that the universe is flat, what does that really mean? The possible topologies of space-time are: open, flat and closed. A useful parameter when talking about the curvature of the universe is the density parameter given by omega (Ω) where...">
            <a:extLst>
              <a:ext uri="{FF2B5EF4-FFF2-40B4-BE49-F238E27FC236}">
                <a16:creationId xmlns:a16="http://schemas.microsoft.com/office/drawing/2014/main" id="{8E00B14A-9B36-5F47-8B4A-77F8C7BAA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651000"/>
            <a:ext cx="6350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0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C8A6-E36A-8744-AFEC-6C27C150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1336-F62D-E54D-AB5E-65343FF0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42FA2C5-EB23-7845-A492-EF2BA927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51" y="1600649"/>
            <a:ext cx="5375498" cy="5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8356C2-D582-6B4C-929D-3AA134DA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09900" y="274588"/>
            <a:ext cx="617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D69BA1-303C-2945-B75E-736B4AE50D5D}"/>
              </a:ext>
            </a:extLst>
          </p:cNvPr>
          <p:cNvCxnSpPr/>
          <p:nvPr/>
        </p:nvCxnSpPr>
        <p:spPr>
          <a:xfrm>
            <a:off x="6816080" y="404664"/>
            <a:ext cx="91440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886937-A522-5940-9821-EEE12E2CE7CA}"/>
              </a:ext>
            </a:extLst>
          </p:cNvPr>
          <p:cNvCxnSpPr>
            <a:cxnSpLocks/>
          </p:cNvCxnSpPr>
          <p:nvPr/>
        </p:nvCxnSpPr>
        <p:spPr>
          <a:xfrm rot="5400000">
            <a:off x="6816080" y="404664"/>
            <a:ext cx="91440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0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6107-F462-0345-A647-54E6DA8C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1CC2-48D8-1946-82CE-7FE633938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53AFBE-1456-314C-A822-150CAF4E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6" y="0"/>
            <a:ext cx="6684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46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Universe is accelerating!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705" b="-5705"/>
          <a:stretch>
            <a:fillRect/>
          </a:stretch>
        </p:blipFill>
        <p:spPr>
          <a:xfrm>
            <a:off x="1991545" y="1196753"/>
            <a:ext cx="8228707" cy="4525119"/>
          </a:xfrm>
        </p:spPr>
      </p:pic>
      <p:sp>
        <p:nvSpPr>
          <p:cNvPr id="5" name="TextBox 4"/>
          <p:cNvSpPr txBox="1"/>
          <p:nvPr/>
        </p:nvSpPr>
        <p:spPr>
          <a:xfrm>
            <a:off x="2351585" y="580526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Garamond" charset="0"/>
                <a:ea typeface="ＭＳ Ｐゴシック" charset="0"/>
              </a:rPr>
              <a:t>Supernovae at high redshift appear to be fainter than expected from Hubble law</a:t>
            </a:r>
          </a:p>
        </p:txBody>
      </p:sp>
    </p:spTree>
    <p:extLst>
      <p:ext uri="{BB962C8B-B14F-4D97-AF65-F5344CB8AC3E}">
        <p14:creationId xmlns:p14="http://schemas.microsoft.com/office/powerpoint/2010/main" val="159553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96E6-6474-4041-AF21-752D1232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E0B2E-FEEC-534B-910D-D949CAAB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Picture">
            <a:extLst>
              <a:ext uri="{FF2B5EF4-FFF2-40B4-BE49-F238E27FC236}">
                <a16:creationId xmlns:a16="http://schemas.microsoft.com/office/drawing/2014/main" id="{51B17A10-FF66-B945-8A2E-8AB83C51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419100"/>
            <a:ext cx="73025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31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rtlCol="0">
        <a:spAutoFit/>
      </a:bodyPr>
      <a:lstStyle>
        <a:defPPr algn="ctr" defTabSz="914400">
          <a:spcBef>
            <a:spcPct val="50000"/>
          </a:spcBef>
          <a:defRPr sz="2400" dirty="0" smtClean="0">
            <a:solidFill>
              <a:schemeClr val="tx2">
                <a:lumMod val="50000"/>
              </a:schemeClr>
            </a:solidFill>
            <a:latin typeface="Helvetica Neue"/>
            <a:cs typeface="Helvetica Neue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895</Words>
  <Application>Microsoft Macintosh PowerPoint</Application>
  <PresentationFormat>Widescreen</PresentationFormat>
  <Paragraphs>86</Paragraphs>
  <Slides>48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American Typewriter</vt:lpstr>
      <vt:lpstr>American Typewriter Condensed</vt:lpstr>
      <vt:lpstr>Arial</vt:lpstr>
      <vt:lpstr>Calibri</vt:lpstr>
      <vt:lpstr>Calibri Light</vt:lpstr>
      <vt:lpstr>Garamond</vt:lpstr>
      <vt:lpstr>Helvetica Light</vt:lpstr>
      <vt:lpstr>Helvetica Neue</vt:lpstr>
      <vt:lpstr>Times New Roman</vt:lpstr>
      <vt:lpstr>Office Theme</vt:lpstr>
      <vt:lpstr>2_Office Theme</vt:lpstr>
      <vt:lpstr>1_Office Theme</vt:lpstr>
      <vt:lpstr>3_Office Theme</vt:lpstr>
      <vt:lpstr>Modern Cosmology</vt:lpstr>
      <vt:lpstr>A simplified version</vt:lpstr>
      <vt:lpstr>Curvature of the Universe is measured by  the Cosmic Microwave Background (CMB)</vt:lpstr>
      <vt:lpstr>PowerPoint Presentation</vt:lpstr>
      <vt:lpstr>PowerPoint Presentation</vt:lpstr>
      <vt:lpstr>PowerPoint Presentation</vt:lpstr>
      <vt:lpstr>PowerPoint Presentation</vt:lpstr>
      <vt:lpstr>The Universe is accelerating!</vt:lpstr>
      <vt:lpstr>PowerPoint Presentation</vt:lpstr>
      <vt:lpstr>PowerPoint Presentation</vt:lpstr>
      <vt:lpstr>PowerPoint Presentation</vt:lpstr>
      <vt:lpstr>Group discussion</vt:lpstr>
      <vt:lpstr>PowerPoint Presentation</vt:lpstr>
      <vt:lpstr>The expansion history of the universe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Cosmology</dc:title>
  <dc:creator>Wang, Ji</dc:creator>
  <cp:lastModifiedBy>Wang, Ji</cp:lastModifiedBy>
  <cp:revision>3</cp:revision>
  <dcterms:created xsi:type="dcterms:W3CDTF">2023-10-25T14:11:40Z</dcterms:created>
  <dcterms:modified xsi:type="dcterms:W3CDTF">2023-10-25T18:53:11Z</dcterms:modified>
</cp:coreProperties>
</file>